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70" r:id="rId4"/>
    <p:sldId id="271" r:id="rId5"/>
    <p:sldId id="272" r:id="rId6"/>
    <p:sldId id="285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4" r:id="rId19"/>
    <p:sldId id="276" r:id="rId20"/>
    <p:sldId id="277" r:id="rId21"/>
    <p:sldId id="278" r:id="rId22"/>
    <p:sldId id="279" r:id="rId23"/>
    <p:sldId id="287" r:id="rId24"/>
    <p:sldId id="281" r:id="rId25"/>
    <p:sldId id="257" r:id="rId26"/>
    <p:sldId id="283" r:id="rId27"/>
    <p:sldId id="282" r:id="rId28"/>
    <p:sldId id="288" r:id="rId29"/>
    <p:sldId id="28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1" autoAdjust="0"/>
  </p:normalViewPr>
  <p:slideViewPr>
    <p:cSldViewPr>
      <p:cViewPr varScale="1">
        <p:scale>
          <a:sx n="63" d="100"/>
          <a:sy n="63" d="100"/>
        </p:scale>
        <p:origin x="-95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B366-846A-4D9A-902E-7F2087FFE42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42E2-E612-490E-B659-426D27B4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1B16-F7DD-436A-A597-61322D3EFF29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9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0A36-8745-4869-AFCF-BB7269506248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6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D818-FEAF-4BD4-9C29-DB138103258C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2C03-9D4A-44AA-AB9F-04F85F0BAC47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8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2966-805F-4AFD-93DE-90E21BD9AAB5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9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A381-F2F5-4CDC-A368-EE982D2B8D8A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0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99B-66FE-4B8D-AAFB-963CA1A4197B}" type="datetime1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6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ED-7591-461F-BE4A-BF43D12E5E40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6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D2FB-6FCA-4DB6-8220-6D1F90986782}" type="datetime1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0DA7-F067-472F-998B-BD71EB2D5BEC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7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9507-263F-48B5-A99A-65BC9CEF1EA4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9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1E22-159B-4019-BD92-99E10724544D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40E25-59D7-4755-9DA8-3CAA48E6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Browse/Home/California/CaliforniaCodeofRegulations" TargetMode="External"/><Relationship Id="rId2" Type="http://schemas.openxmlformats.org/officeDocument/2006/relationships/hyperlink" Target="https://govt.westlaw.com/calregs/Browse/Home/California/CaliforniaCodeofRegulations?guid=I013D6300D48611DEBC02831C6D6C108E&amp;originationContext=documenttoc&amp;transitionType=Default&amp;contextData=(sc.Default)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Portals/1/CFFP/Fiscal_Services/Apport/2014-15/AD/AD%203%20December%20Update/Exhibit_B-2B_14-15_AD_3_Dec_Categorical_Apportionments-Part_2.pdf" TargetMode="External"/><Relationship Id="rId2" Type="http://schemas.openxmlformats.org/officeDocument/2006/relationships/hyperlink" Target="http://extranet.cccco.edu/Portals/1/CFFP/Fiscal_Services/Apport/2014-15/AD/AD%203%20December%20Update/Exhibit_B-2A_14-15_AD_3_Dec_Categorical_Apportionments-Part_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xtranet.cccco.edu/Portals/1/CFFP/Fiscal_Services/Apport/2014-15/AD/AD%203%20December%20Update/Exhibit_B-3_14-15_AD_3_Dec_Categorical_Apportionments-Part_4_and_One-Time_Funds_(no_EPA).pdf" TargetMode="External"/><Relationship Id="rId4" Type="http://schemas.openxmlformats.org/officeDocument/2006/relationships/hyperlink" Target="http://extranet.cccco.edu/Portals/1/CFFP/Fiscal_Services/Apport/2014-15/AD/AD%203%20December%20Update/Exhibit_B-2C_14-15_AD_3_Dec_Categorical_Apportionments-Part_3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Portals/1/CFFP/Fiscal_Services/Apport/2014-15/AD/AD%203%20December%20Update/Exhibit_B-4_14-15_AD_3_Dec_County_Payment_Schedule_(no_EPA).pdf" TargetMode="External"/><Relationship Id="rId2" Type="http://schemas.openxmlformats.org/officeDocument/2006/relationships/hyperlink" Target="http://extranet.cccco.edu/Portals/1/CFFP/Fiscal_Services/Apport/2014-15/AD/AD%203%20December%20Update/ex_a_1415ad_footnote_121814_3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xtranet.cccco.edu/Portals/1/CFFP/Fiscal_Services/Apport/2014-15/AD/ex_c_1415ad_072114_4_watermark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1828800"/>
          </a:xfr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California Community College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219200"/>
          </a:xfrm>
          <a:solidFill>
            <a:schemeClr val="accent6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Apportionment Process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Exhibit C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CALIFORNIA COMMUNITY COLLEGES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2014-15 ADVANCE PRINCIPAL APPRORTIONMENT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STATEWIDE TOTAL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III.	Basic Allocation &amp; Restoration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A.	Basic Allocation Adjustment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B.	Basic Allocation Adjustment COLA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C.	Stability Restoration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D.	Restoration of 11-12 Workload Reduction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 smtClean="0"/>
              <a:t>	</a:t>
            </a:r>
            <a:endParaRPr lang="en-US" sz="1200" b="1" dirty="0" smtClean="0"/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3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CALIFORNIA COMMUNITY COLLEGES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2014-15 ADVANCE PRINCIPAL APPRORTIONMENT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STATEWIDE TOTAL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IV.	Growth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A.	Unadjusted Growth Rate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B.	Constrained Growth Rate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C.	Constrained Growth Cap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D.	Actual Growth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E.	Funded Credit Growth Revenue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F.	Funded Noncredit Growth Revenue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G.	Funded Noncredit CDCP Growth Revenue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sz="2000" b="1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	TOTAL Growth Revenue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 smtClean="0"/>
              <a:t>	</a:t>
            </a:r>
            <a:endParaRPr lang="en-US" sz="1200" b="1" dirty="0" smtClean="0"/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6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CALIFORNIA COMMUNITY COLLEGES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2014-15 ADVANCE PRINCIPAL APPRORTIONMENT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STATEWIDE TOTAL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3276601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V.	Other Revenues Adjustments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A.	Revenue Adjustment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	TOTAL Revenue Adjustments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 smtClean="0"/>
              <a:t>	</a:t>
            </a:r>
            <a:endParaRPr lang="en-US" sz="1200" b="1" dirty="0" smtClean="0"/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7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CALIFORNIA COMMUNITY COLLEGES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2014-15 ADVANCE PRINCIPAL APPRORTIONMENT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STATEWIDE TOTAL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3276601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VI.	Stability Adjustments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	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 smtClean="0"/>
              <a:t>	</a:t>
            </a:r>
            <a:endParaRPr lang="en-US" sz="1200" b="1" dirty="0" smtClean="0"/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7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CALIFORNIA COMMUNITY COLLEGES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2014-15 ADVANCE PRINCIPAL APPRORTIONMENT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STATEWIDE TOTAL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3276601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514350" indent="-514350">
              <a:buAutoNum type="romanUcPeriod" startAt="7"/>
              <a:tabLst>
                <a:tab pos="457200" algn="l"/>
              </a:tabLst>
            </a:pPr>
            <a:r>
              <a:rPr lang="en-US" sz="2000" b="1" dirty="0" smtClean="0"/>
              <a:t>Total Computational Revenue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 (Sum of II, III, IV, V, &amp; VI)</a:t>
            </a:r>
          </a:p>
          <a:p>
            <a:pPr marL="514350" indent="-514350">
              <a:buAutoNum type="romanUcPeriod" startAt="7"/>
              <a:tabLst>
                <a:tab pos="457200" algn="l"/>
              </a:tabLst>
            </a:pPr>
            <a:endParaRPr lang="en-US" sz="2000" b="1" dirty="0" smtClean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	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 smtClean="0"/>
              <a:t>	</a:t>
            </a:r>
            <a:endParaRPr lang="en-US" sz="1200" b="1" dirty="0" smtClean="0"/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CALIFORNIA COMMUNITY COLLEGES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2014-15 ADVANCE PRINCIPAL APPRORTIONMENT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STATEWIDE TOTAL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657600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514350" indent="-514350">
              <a:buAutoNum type="romanUcPeriod" startAt="8"/>
              <a:tabLst>
                <a:tab pos="628650" algn="l"/>
              </a:tabLst>
            </a:pPr>
            <a:r>
              <a:rPr lang="en-US" sz="2000" b="1" dirty="0" smtClean="0"/>
              <a:t>District Revenue Source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	 A1.	 Property Taxes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 A2.	 Less Property Taxes Excess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 B.	 Student Enrollment Fees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 C.	 State General Apportionment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 D.	 Estimated EPA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sz="2000" b="1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	 Available Revenue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sz="2000" b="1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	 E.	 Revenue Shortfall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sz="2000" b="1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	 Total Revenue Plus Shortfall	</a:t>
            </a:r>
            <a:endParaRPr lang="en-US" sz="1200" b="1" dirty="0" smtClean="0"/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2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CALIFORNIA COMMUNITY COLLEGES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2014-15 ADVANCE PRINCIPAL APPRORTIONMENT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STATEWIDE TOTAL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3276601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IX	Other Allowances and Total Apportionments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A.	State General Apportionment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B.	Statewide Average Replacement Cost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	Number of Faculty Not Hired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	Full-time Faculty Adjustment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sz="2000" b="1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		Net State General Apportionment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	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 smtClean="0"/>
              <a:t>	</a:t>
            </a:r>
            <a:endParaRPr lang="en-US" sz="1200" b="1" dirty="0" smtClean="0"/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CALIFORNIA COMMUNITY COLLEGES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2014-15 ADVANCE PRINCIPAL APPRORTIONMENT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STATEWIDE TOTAL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3276601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X	Unrestored Decline as of July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of Current Year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sz="2000" b="1" dirty="0" smtClean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A.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Year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B.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Year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C.	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Year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sz="2000" b="1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	TOTAL</a:t>
            </a:r>
            <a:r>
              <a:rPr lang="en-US" sz="2000" b="1" dirty="0"/>
              <a:t>		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 smtClean="0"/>
              <a:t>	</a:t>
            </a:r>
            <a:endParaRPr lang="en-US" sz="1200" b="1" dirty="0" smtClean="0"/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CATEGORICALS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1828800"/>
          </a:xfr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California Community College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848600" cy="3505200"/>
          </a:xfrm>
          <a:solidFill>
            <a:schemeClr val="accent6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Legislative Senate Bill 361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BOG Code:  </a:t>
            </a:r>
            <a:r>
              <a:rPr lang="en-US" b="1" u="sng" dirty="0" smtClean="0">
                <a:solidFill>
                  <a:schemeClr val="tx2"/>
                </a:solidFill>
              </a:rPr>
              <a:t>Title 5 Education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Division 6. California Community Colleges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u="sng" dirty="0" smtClean="0">
                <a:solidFill>
                  <a:schemeClr val="tx2"/>
                </a:solidFill>
              </a:rPr>
              <a:t>Chapter 9. Fiscal Support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Sub-chapter 8, Community College General Apportionment Process</a:t>
            </a:r>
          </a:p>
          <a:p>
            <a:r>
              <a:rPr lang="en-US" sz="1200" b="1" u="sng" dirty="0" smtClean="0">
                <a:solidFill>
                  <a:schemeClr val="tx2"/>
                </a:solidFill>
                <a:hlinkClick r:id="rId2"/>
              </a:rPr>
              <a:t>https://govt.westlaw.com/calregs/Browse/Home/California/CaliforniaCodeofRegulations?guid=I013D6300D48611DEBC02831C6D6C108E&amp;originationContext=documenttoc&amp;transitionType=Default&amp;contextData=%28sc.Default%29</a:t>
            </a:r>
            <a:endParaRPr lang="en-US" sz="1200" b="1" u="sng" dirty="0" smtClean="0">
              <a:solidFill>
                <a:schemeClr val="tx2"/>
              </a:solidFill>
            </a:endParaRPr>
          </a:p>
          <a:p>
            <a:endParaRPr lang="en-US" sz="1200" b="1" u="sng" dirty="0" smtClean="0">
              <a:solidFill>
                <a:schemeClr val="tx2"/>
              </a:solidFill>
            </a:endParaRPr>
          </a:p>
          <a:p>
            <a:endParaRPr lang="en-US" sz="1200" b="1" u="sng" dirty="0" smtClean="0">
              <a:solidFill>
                <a:schemeClr val="tx2"/>
              </a:solidFill>
            </a:endParaRPr>
          </a:p>
          <a:p>
            <a:endParaRPr lang="en-US" sz="1600" b="1" dirty="0" smtClean="0">
              <a:solidFill>
                <a:schemeClr val="tx2"/>
              </a:solidFill>
              <a:hlinkClick r:id="rId3"/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5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9" y="76200"/>
            <a:ext cx="8743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1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84582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85800"/>
            <a:ext cx="7010400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HYPERLINKS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6176" y="1905000"/>
            <a:ext cx="426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Categoricals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4117" y="2438400"/>
            <a:ext cx="708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2"/>
              </a:rPr>
              <a:t>http://</a:t>
            </a:r>
            <a:r>
              <a:rPr lang="en-US" sz="1400" u="sng" dirty="0" smtClean="0">
                <a:hlinkClick r:id="rId2"/>
              </a:rPr>
              <a:t>extranet.cccco.edu/Portals/1/CFFP/Fiscal_Services/Apport/2014-15/AD/AD%203%20December%20Update/Exhibit_B-2A_14-15_AD_3_Dec_Categorical_Apportionments-Part_1.pdf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385493" y="3429000"/>
            <a:ext cx="6951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3"/>
              </a:rPr>
              <a:t>http://extranet.cccco.edu/Portals/1/CFFP/Fiscal_Services/Apport/2014-15/AD/AD%203%20December%20Update/Exhibit_B-2B_14-15_AD_3_Dec_Categorical_Apportionments-Part_2.pdf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385493" y="4419600"/>
            <a:ext cx="69203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4"/>
              </a:rPr>
              <a:t>http://extranet.cccco.edu/Portals/1/CFFP/Fiscal_Services/Apport/2014-15/AD/AD%203%20December%20Update/Exhibit_B-2C_14-15_AD_3_Dec_Categorical_Apportionments-Part_3.pdf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385493" y="5486400"/>
            <a:ext cx="6920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5"/>
              </a:rPr>
              <a:t>http://extranet.cccco.edu/Portals/1/CFFP/Fiscal_Services/Apport/2014-15/AD/AD%203%20December%20Update/Exhibit_B-3_14-15_AD_3_Dec_Categorical_Apportionments-Part_4_and_One-Time_Funds_%28no_EPA%29.pdf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483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CASH FLOW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7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State General Apportionments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(Monthly Payments)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chemeClr val="tx2"/>
                </a:solidFill>
              </a:rPr>
              <a:t>		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July			8%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August			8%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September		12%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October			10%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November		9%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December		5%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January			8%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February 			8%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March			8%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April			8%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May			8%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June			8%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5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1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4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85800"/>
            <a:ext cx="7010400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HYPERLINKS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6176" y="1905000"/>
            <a:ext cx="426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Cashflow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5400" y="2828836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2"/>
              </a:rPr>
              <a:t>http://extranet.cccco.edu/Portals/1/CFFP/Fiscal_Services/Apport/2014-15/AD/AD%203%20December%20Update/ex_a_1415ad_footnote_121814_3.pdf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295400" y="3581400"/>
            <a:ext cx="701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3"/>
              </a:rPr>
              <a:t>http://extranet.cccco.edu/Portals/1/CFFP/Fiscal_Services/Apport/2014-15/AD/AD%203%20December%20Update/Exhibit_B-4_14-15_AD_3_Dec_County_Payment_Schedule_%28no_EPA%29.pdf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5185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458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3</a:t>
            </a:fld>
            <a:endParaRPr lang="en-US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42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93034"/>
              </p:ext>
            </p:extLst>
          </p:nvPr>
        </p:nvGraphicFramePr>
        <p:xfrm>
          <a:off x="1447800" y="739775"/>
          <a:ext cx="6172200" cy="538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4" imgW="4541475" imgH="5379696" progId="Excel.Sheet.8">
                  <p:embed/>
                </p:oleObj>
              </mc:Choice>
              <mc:Fallback>
                <p:oleObj name="Worksheet" r:id="rId4" imgW="4541475" imgH="537969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739775"/>
                        <a:ext cx="6172200" cy="538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2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5</a:t>
            </a:fld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772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6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828836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hlinkClick r:id="rId2"/>
              </a:rPr>
              <a:t>http://extranet.cccco.edu/Portals/1/CFFP/Fiscal_Services/Apport/2014-15/AD/ex_c_1415ad_072114_4_watermark.pdf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85800"/>
            <a:ext cx="7010400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HYPERLINKS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6176" y="1905000"/>
            <a:ext cx="418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2014-15 Advance Principle Apportionment</a:t>
            </a:r>
          </a:p>
        </p:txBody>
      </p:sp>
    </p:spTree>
    <p:extLst>
      <p:ext uri="{BB962C8B-B14F-4D97-AF65-F5344CB8AC3E}">
        <p14:creationId xmlns:p14="http://schemas.microsoft.com/office/powerpoint/2010/main" val="338117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7</a:t>
            </a:fld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153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10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CALIFORNIA COMMUNITY COLLEGES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2014-15 ADVANCE PRINCIPAL APPRORTIONMENT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STATEWIDE TOTAL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457200" indent="-457200">
              <a:buAutoNum type="romanUcPeriod"/>
              <a:tabLst>
                <a:tab pos="457200" algn="l"/>
              </a:tabLs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Base Revenues +/- Restore or Decline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A.	Basic Allocation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B.	Basic FTES Revenue Before Workload Reduction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C.	Workload Reduction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D.	Revised Base FTES Revenue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	1.	Credit Base Revenue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	2.	Noncredit Base Revenue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	3.	Career Development College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NonCr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E.	Current Year Decline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	TOTAL BASE REVENUE LESS DECLINE</a:t>
            </a:r>
          </a:p>
          <a:p>
            <a:endParaRPr lang="en-US" sz="1200" b="1" dirty="0" smtClean="0"/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CALIFORNIA COMMUNITY COLLEGES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2014-15 ADVANCE PRINCIPAL APPRORTIONMENT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STATEWIDE TOTAL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 smtClean="0"/>
              <a:t>II.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Inflation Adjustment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A.	Statewide Inflation Adjustment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B.	Inflation Adjustment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C.	Current Year Base Revenue + Inflation Adjustment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 smtClean="0"/>
              <a:t>	</a:t>
            </a:r>
            <a:endParaRPr lang="en-US" sz="1200" b="1" dirty="0" smtClean="0"/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0E25-59D7-4755-9DA8-3CAA48E6C1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9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167</Words>
  <Application>Microsoft Office PowerPoint</Application>
  <PresentationFormat>On-screen Show (4:3)</PresentationFormat>
  <Paragraphs>160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Worksheet</vt:lpstr>
      <vt:lpstr>California Community College</vt:lpstr>
      <vt:lpstr>California Community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CALIFORNIA COMMUNITY COLLEGES 2014-15 ADVANCE PRINCIPAL APPRORTIONMENT STATEWIDE TOTAL</vt:lpstr>
      <vt:lpstr>CALIFORNIA COMMUNITY COLLEGES 2014-15 ADVANCE PRINCIPAL APPRORTIONMENT STATEWIDE TOTAL</vt:lpstr>
      <vt:lpstr>CALIFORNIA COMMUNITY COLLEGES 2014-15 ADVANCE PRINCIPAL APPRORTIONMENT STATEWIDE TOTAL</vt:lpstr>
      <vt:lpstr>CALIFORNIA COMMUNITY COLLEGES 2014-15 ADVANCE PRINCIPAL APPRORTIONMENT STATEWIDE TOTAL</vt:lpstr>
      <vt:lpstr>CALIFORNIA COMMUNITY COLLEGES 2014-15 ADVANCE PRINCIPAL APPRORTIONMENT STATEWIDE TOTAL</vt:lpstr>
      <vt:lpstr>CALIFORNIA COMMUNITY COLLEGES 2014-15 ADVANCE PRINCIPAL APPRORTIONMENT STATEWIDE TOTAL</vt:lpstr>
      <vt:lpstr>CALIFORNIA COMMUNITY COLLEGES 2014-15 ADVANCE PRINCIPAL APPRORTIONMENT STATEWIDE TOTAL</vt:lpstr>
      <vt:lpstr>CALIFORNIA COMMUNITY COLLEGES 2014-15 ADVANCE PRINCIPAL APPRORTIONMENT STATEWIDE TOTAL</vt:lpstr>
      <vt:lpstr>CALIFORNIA COMMUNITY COLLEGES 2014-15 ADVANCE PRINCIPAL APPRORTIONMENT STATEWIDE TOTAL</vt:lpstr>
      <vt:lpstr>CALIFORNIA COMMUNITY COLLEGES 2014-15 ADVANCE PRINCIPAL APPRORTIONMENT STATEWIDE TOTAL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General Apportionments (Monthly Payments)</vt:lpstr>
      <vt:lpstr>PowerPoint Presentation</vt:lpstr>
      <vt:lpstr>PowerPoint Presentation</vt:lpstr>
      <vt:lpstr>PowerPoint Presentation</vt:lpstr>
      <vt:lpstr>PowerPoint Presentation</vt:lpstr>
    </vt:vector>
  </TitlesOfParts>
  <Company>Kern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Community College</dc:title>
  <dc:creator>Jana Durham</dc:creator>
  <cp:lastModifiedBy>Tom Burke</cp:lastModifiedBy>
  <cp:revision>39</cp:revision>
  <cp:lastPrinted>2015-02-18T17:56:21Z</cp:lastPrinted>
  <dcterms:created xsi:type="dcterms:W3CDTF">2015-02-18T00:23:49Z</dcterms:created>
  <dcterms:modified xsi:type="dcterms:W3CDTF">2015-02-18T18:46:47Z</dcterms:modified>
</cp:coreProperties>
</file>